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6" r:id="rId2"/>
    <p:sldId id="257" r:id="rId3"/>
    <p:sldId id="275" r:id="rId4"/>
    <p:sldId id="299" r:id="rId5"/>
    <p:sldId id="306" r:id="rId6"/>
    <p:sldId id="305" r:id="rId7"/>
    <p:sldId id="307" r:id="rId8"/>
    <p:sldId id="308" r:id="rId9"/>
    <p:sldId id="309" r:id="rId10"/>
    <p:sldId id="310" r:id="rId11"/>
    <p:sldId id="311" r:id="rId12"/>
    <p:sldId id="303" r:id="rId13"/>
    <p:sldId id="265" r:id="rId14"/>
    <p:sldId id="34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53" autoAdjust="0"/>
    <p:restoredTop sz="94660"/>
  </p:normalViewPr>
  <p:slideViewPr>
    <p:cSldViewPr snapToGrid="0">
      <p:cViewPr varScale="1">
        <p:scale>
          <a:sx n="84" d="100"/>
          <a:sy n="84" d="100"/>
        </p:scale>
        <p:origin x="704"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10/11/2025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C527514-7BA4-8D4E-9459-8D8E4E53ABDC}"/>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10/11/2025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pic>
        <p:nvPicPr>
          <p:cNvPr id="10" name="Picture 9">
            <a:extLst>
              <a:ext uri="{FF2B5EF4-FFF2-40B4-BE49-F238E27FC236}">
                <a16:creationId xmlns:a16="http://schemas.microsoft.com/office/drawing/2014/main" id="{8D236BB1-C5C1-1D4C-9646-A150096739C1}"/>
              </a:ext>
            </a:extLst>
          </p:cNvPr>
          <p:cNvPicPr/>
          <p:nvPr userDrawn="1"/>
        </p:nvPicPr>
        <p:blipFill rotWithShape="1">
          <a:blip r:embed="rId2"/>
          <a:srcRect l="18198" t="28642" r="15234" b="8118"/>
          <a:stretch/>
        </p:blipFill>
        <p:spPr>
          <a:xfrm>
            <a:off x="11338386" y="6271825"/>
            <a:ext cx="727710" cy="553085"/>
          </a:xfrm>
          <a:prstGeom prst="rect">
            <a:avLst/>
          </a:prstGeom>
        </p:spPr>
      </p:pic>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10/11/2025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Booklist%20Year%201/Suggested%20Booklist%20Grade%201.pdf" TargetMode="External"/><Relationship Id="rId2" Type="http://schemas.openxmlformats.org/officeDocument/2006/relationships/image" Target="../media/image4.tiff"/><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tiff"/></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219962" y="0"/>
            <a:ext cx="10153650" cy="828918"/>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What way would help the team?</a:t>
            </a:r>
          </a:p>
        </p:txBody>
      </p:sp>
      <p:sp>
        <p:nvSpPr>
          <p:cNvPr id="3" name="TextBox 2">
            <a:extLst>
              <a:ext uri="{FF2B5EF4-FFF2-40B4-BE49-F238E27FC236}">
                <a16:creationId xmlns:a16="http://schemas.microsoft.com/office/drawing/2014/main" id="{3C201A25-5CCA-114F-9C53-B92073972179}"/>
              </a:ext>
            </a:extLst>
          </p:cNvPr>
          <p:cNvSpPr txBox="1"/>
          <p:nvPr/>
        </p:nvSpPr>
        <p:spPr>
          <a:xfrm>
            <a:off x="466927" y="3880064"/>
            <a:ext cx="5097293" cy="1938992"/>
          </a:xfrm>
          <a:prstGeom prst="rect">
            <a:avLst/>
          </a:prstGeom>
          <a:noFill/>
          <a:ln>
            <a:noFill/>
          </a:ln>
        </p:spPr>
        <p:txBody>
          <a:bodyPr wrap="square" rtlCol="0">
            <a:spAutoFit/>
          </a:bodyPr>
          <a:lstStyle/>
          <a:p>
            <a:r>
              <a:rPr lang="en-GB" sz="2400" b="1" dirty="0"/>
              <a:t>Kai and Jamie are creating a book together. Kai struggles to draw and says they look like baby drawings. All of a sudden he decides he doesn’t want to make the book anymore. </a:t>
            </a:r>
            <a:endParaRPr lang="en-GB" sz="2400" dirty="0"/>
          </a:p>
        </p:txBody>
      </p:sp>
      <p:sp>
        <p:nvSpPr>
          <p:cNvPr id="10" name="TextBox 9">
            <a:extLst>
              <a:ext uri="{FF2B5EF4-FFF2-40B4-BE49-F238E27FC236}">
                <a16:creationId xmlns:a16="http://schemas.microsoft.com/office/drawing/2014/main" id="{DAADC19E-FDE1-BD4E-AAD4-2B30F2A05543}"/>
              </a:ext>
            </a:extLst>
          </p:cNvPr>
          <p:cNvSpPr txBox="1"/>
          <p:nvPr/>
        </p:nvSpPr>
        <p:spPr>
          <a:xfrm>
            <a:off x="3065201" y="6396335"/>
            <a:ext cx="7051565" cy="461665"/>
          </a:xfrm>
          <a:prstGeom prst="rect">
            <a:avLst/>
          </a:prstGeom>
          <a:noFill/>
          <a:ln>
            <a:noFill/>
          </a:ln>
        </p:spPr>
        <p:txBody>
          <a:bodyPr wrap="square" rtlCol="0">
            <a:spAutoFit/>
          </a:bodyPr>
          <a:lstStyle/>
          <a:p>
            <a:r>
              <a:rPr lang="en-GB" sz="2400" b="1" dirty="0"/>
              <a:t>How do you think Kai feels in both scenarios?</a:t>
            </a:r>
            <a:endParaRPr lang="en-GB" sz="2400" dirty="0"/>
          </a:p>
        </p:txBody>
      </p:sp>
      <p:sp>
        <p:nvSpPr>
          <p:cNvPr id="7" name="TextBox 6">
            <a:extLst>
              <a:ext uri="{FF2B5EF4-FFF2-40B4-BE49-F238E27FC236}">
                <a16:creationId xmlns:a16="http://schemas.microsoft.com/office/drawing/2014/main" id="{3F4C3920-C2A7-DC4C-8C91-4BB3359E66B1}"/>
              </a:ext>
            </a:extLst>
          </p:cNvPr>
          <p:cNvSpPr txBox="1"/>
          <p:nvPr/>
        </p:nvSpPr>
        <p:spPr>
          <a:xfrm>
            <a:off x="6739889" y="3893309"/>
            <a:ext cx="5097293" cy="2308324"/>
          </a:xfrm>
          <a:prstGeom prst="rect">
            <a:avLst/>
          </a:prstGeom>
          <a:noFill/>
          <a:ln>
            <a:noFill/>
          </a:ln>
        </p:spPr>
        <p:txBody>
          <a:bodyPr wrap="square" rtlCol="0">
            <a:spAutoFit/>
          </a:bodyPr>
          <a:lstStyle/>
          <a:p>
            <a:r>
              <a:rPr lang="en-GB" sz="2400" b="1" dirty="0"/>
              <a:t>Kai and Jamie are creating a book together. Kai struggles to draw. Jamie shows him some pictures to copy or and some tutorial videos. It was a big effort but they finally finished a great book together. </a:t>
            </a:r>
            <a:endParaRPr lang="en-GB" sz="2400" dirty="0"/>
          </a:p>
        </p:txBody>
      </p:sp>
      <p:pic>
        <p:nvPicPr>
          <p:cNvPr id="9" name="Picture 8">
            <a:extLst>
              <a:ext uri="{FF2B5EF4-FFF2-40B4-BE49-F238E27FC236}">
                <a16:creationId xmlns:a16="http://schemas.microsoft.com/office/drawing/2014/main" id="{DEC5EBC1-593F-5045-8605-187CF75C5EB2}"/>
              </a:ext>
            </a:extLst>
          </p:cNvPr>
          <p:cNvPicPr>
            <a:picLocks noChangeAspect="1"/>
          </p:cNvPicPr>
          <p:nvPr/>
        </p:nvPicPr>
        <p:blipFill>
          <a:blip r:embed="rId2"/>
          <a:stretch>
            <a:fillRect/>
          </a:stretch>
        </p:blipFill>
        <p:spPr>
          <a:xfrm>
            <a:off x="4266669" y="1023620"/>
            <a:ext cx="2324314" cy="2629354"/>
          </a:xfrm>
          <a:prstGeom prst="rect">
            <a:avLst/>
          </a:prstGeom>
        </p:spPr>
      </p:pic>
      <p:pic>
        <p:nvPicPr>
          <p:cNvPr id="11" name="Picture 10">
            <a:extLst>
              <a:ext uri="{FF2B5EF4-FFF2-40B4-BE49-F238E27FC236}">
                <a16:creationId xmlns:a16="http://schemas.microsoft.com/office/drawing/2014/main" id="{161B907D-5482-DC4C-AA4C-BE5225D40BE1}"/>
              </a:ext>
            </a:extLst>
          </p:cNvPr>
          <p:cNvPicPr>
            <a:picLocks noChangeAspect="1"/>
          </p:cNvPicPr>
          <p:nvPr/>
        </p:nvPicPr>
        <p:blipFill>
          <a:blip r:embed="rId3"/>
          <a:stretch>
            <a:fillRect/>
          </a:stretch>
        </p:blipFill>
        <p:spPr>
          <a:xfrm rot="15728959">
            <a:off x="6039578" y="1746117"/>
            <a:ext cx="1638694" cy="908963"/>
          </a:xfrm>
          <a:prstGeom prst="rect">
            <a:avLst/>
          </a:prstGeom>
        </p:spPr>
      </p:pic>
    </p:spTree>
    <p:extLst>
      <p:ext uri="{BB962C8B-B14F-4D97-AF65-F5344CB8AC3E}">
        <p14:creationId xmlns:p14="http://schemas.microsoft.com/office/powerpoint/2010/main" val="12635287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539115"/>
            <a:ext cx="5113020" cy="828918"/>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You have a choice</a:t>
            </a:r>
          </a:p>
        </p:txBody>
      </p:sp>
      <p:sp>
        <p:nvSpPr>
          <p:cNvPr id="3" name="TextBox 2">
            <a:extLst>
              <a:ext uri="{FF2B5EF4-FFF2-40B4-BE49-F238E27FC236}">
                <a16:creationId xmlns:a16="http://schemas.microsoft.com/office/drawing/2014/main" id="{3C201A25-5CCA-114F-9C53-B92073972179}"/>
              </a:ext>
            </a:extLst>
          </p:cNvPr>
          <p:cNvSpPr txBox="1"/>
          <p:nvPr/>
        </p:nvSpPr>
        <p:spPr>
          <a:xfrm>
            <a:off x="373663" y="1772553"/>
            <a:ext cx="5508653" cy="3046988"/>
          </a:xfrm>
          <a:prstGeom prst="rect">
            <a:avLst/>
          </a:prstGeom>
          <a:noFill/>
          <a:ln>
            <a:noFill/>
          </a:ln>
        </p:spPr>
        <p:txBody>
          <a:bodyPr wrap="square" rtlCol="0">
            <a:spAutoFit/>
          </a:bodyPr>
          <a:lstStyle/>
          <a:p>
            <a:r>
              <a:rPr lang="en-GB" sz="2400" dirty="0"/>
              <a:t>We have a choice about the way we react. It can be difficult at times especially when we are feeling </a:t>
            </a:r>
            <a:r>
              <a:rPr lang="en-GB" sz="2400" b="1" dirty="0"/>
              <a:t>angry, upset </a:t>
            </a:r>
            <a:r>
              <a:rPr lang="en-GB" sz="2400" dirty="0"/>
              <a:t>and </a:t>
            </a:r>
            <a:r>
              <a:rPr lang="en-GB" sz="2400" b="1" dirty="0"/>
              <a:t>stressed</a:t>
            </a:r>
            <a:r>
              <a:rPr lang="en-GB" sz="2400" dirty="0"/>
              <a:t> and really want to succeed but what we choose to </a:t>
            </a:r>
            <a:r>
              <a:rPr lang="en-GB" sz="2400" b="1" dirty="0"/>
              <a:t>say</a:t>
            </a:r>
            <a:r>
              <a:rPr lang="en-GB" sz="2400" dirty="0"/>
              <a:t> and </a:t>
            </a:r>
            <a:r>
              <a:rPr lang="en-GB" sz="2400" b="1" dirty="0"/>
              <a:t>do</a:t>
            </a:r>
            <a:r>
              <a:rPr lang="en-GB" sz="2400" dirty="0"/>
              <a:t> can make a huge impact on our teams success and our teams members wellbeing. </a:t>
            </a:r>
            <a:endParaRPr lang="en-GB" sz="2400" i="1" dirty="0"/>
          </a:p>
          <a:p>
            <a:endParaRPr lang="en-GB" sz="2400" i="1" dirty="0"/>
          </a:p>
        </p:txBody>
      </p:sp>
      <p:pic>
        <p:nvPicPr>
          <p:cNvPr id="5" name="Picture 4">
            <a:extLst>
              <a:ext uri="{FF2B5EF4-FFF2-40B4-BE49-F238E27FC236}">
                <a16:creationId xmlns:a16="http://schemas.microsoft.com/office/drawing/2014/main" id="{29C0EABB-D416-F644-A21F-221E8AA5D99C}"/>
              </a:ext>
            </a:extLst>
          </p:cNvPr>
          <p:cNvPicPr>
            <a:picLocks noChangeAspect="1"/>
          </p:cNvPicPr>
          <p:nvPr/>
        </p:nvPicPr>
        <p:blipFill>
          <a:blip r:embed="rId2"/>
          <a:stretch>
            <a:fillRect/>
          </a:stretch>
        </p:blipFill>
        <p:spPr>
          <a:xfrm>
            <a:off x="7546903" y="1772553"/>
            <a:ext cx="3398740" cy="4560154"/>
          </a:xfrm>
          <a:prstGeom prst="rect">
            <a:avLst/>
          </a:prstGeom>
        </p:spPr>
      </p:pic>
    </p:spTree>
    <p:extLst>
      <p:ext uri="{BB962C8B-B14F-4D97-AF65-F5344CB8AC3E}">
        <p14:creationId xmlns:p14="http://schemas.microsoft.com/office/powerpoint/2010/main" val="24002465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6C57E20-D18C-F74F-8A32-CB32777B9691}"/>
              </a:ext>
            </a:extLst>
          </p:cNvPr>
          <p:cNvSpPr txBox="1"/>
          <p:nvPr/>
        </p:nvSpPr>
        <p:spPr>
          <a:xfrm>
            <a:off x="331470" y="1339835"/>
            <a:ext cx="5252207" cy="3046988"/>
          </a:xfrm>
          <a:prstGeom prst="rect">
            <a:avLst/>
          </a:prstGeom>
          <a:noFill/>
        </p:spPr>
        <p:txBody>
          <a:bodyPr wrap="square" rtlCol="0">
            <a:spAutoFit/>
          </a:bodyPr>
          <a:lstStyle/>
          <a:p>
            <a:r>
              <a:rPr lang="en-GB" sz="2400" dirty="0"/>
              <a:t>On the sheet provided, draw the feelings and emotions you think that person </a:t>
            </a:r>
            <a:r>
              <a:rPr lang="en-GB" sz="2400"/>
              <a:t>may feel </a:t>
            </a:r>
            <a:r>
              <a:rPr lang="en-GB" sz="2400" dirty="0"/>
              <a:t>depending on the other people’s choice of words and actions. </a:t>
            </a:r>
          </a:p>
          <a:p>
            <a:endParaRPr lang="en-GB" sz="2400" dirty="0"/>
          </a:p>
          <a:p>
            <a:r>
              <a:rPr lang="en-GB" sz="2400" b="1" dirty="0"/>
              <a:t>Extension: </a:t>
            </a:r>
          </a:p>
          <a:p>
            <a:r>
              <a:rPr lang="en-GB" sz="2400" dirty="0"/>
              <a:t>Discuss or write how you would feel if you were Dwain in both scenarios.  </a:t>
            </a:r>
          </a:p>
        </p:txBody>
      </p:sp>
      <p:sp>
        <p:nvSpPr>
          <p:cNvPr id="4" name="Title 1">
            <a:extLst>
              <a:ext uri="{FF2B5EF4-FFF2-40B4-BE49-F238E27FC236}">
                <a16:creationId xmlns:a16="http://schemas.microsoft.com/office/drawing/2014/main" id="{00A41DAA-F2AE-6D43-BF55-924B1799998A}"/>
              </a:ext>
            </a:extLst>
          </p:cNvPr>
          <p:cNvSpPr txBox="1">
            <a:spLocks/>
          </p:cNvSpPr>
          <p:nvPr/>
        </p:nvSpPr>
        <p:spPr>
          <a:xfrm>
            <a:off x="331470" y="474573"/>
            <a:ext cx="235838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Activity</a:t>
            </a:r>
            <a:endPar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endParaRPr>
          </a:p>
        </p:txBody>
      </p:sp>
      <p:pic>
        <p:nvPicPr>
          <p:cNvPr id="7" name="Picture 6">
            <a:extLst>
              <a:ext uri="{FF2B5EF4-FFF2-40B4-BE49-F238E27FC236}">
                <a16:creationId xmlns:a16="http://schemas.microsoft.com/office/drawing/2014/main" id="{0E7E9C62-B7F2-CA43-A3AF-EB597CF056D7}"/>
              </a:ext>
            </a:extLst>
          </p:cNvPr>
          <p:cNvPicPr>
            <a:picLocks noChangeAspect="1"/>
          </p:cNvPicPr>
          <p:nvPr/>
        </p:nvPicPr>
        <p:blipFill>
          <a:blip r:embed="rId2"/>
          <a:stretch>
            <a:fillRect/>
          </a:stretch>
        </p:blipFill>
        <p:spPr>
          <a:xfrm>
            <a:off x="6926223" y="175099"/>
            <a:ext cx="4353426" cy="621597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667432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2580321" y="1996518"/>
            <a:ext cx="7345680" cy="138499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800" dirty="0"/>
              <a:t>Why is it important we think about our actions and words when working with other people in a group or in a team? </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53883" t="13096" r="23354" b="52126"/>
          <a:stretch/>
        </p:blipFill>
        <p:spPr>
          <a:xfrm>
            <a:off x="5553074" y="5464210"/>
            <a:ext cx="1400175" cy="1384265"/>
          </a:xfrm>
          <a:prstGeom prst="ellipse">
            <a:avLst/>
          </a:prstGeom>
        </p:spPr>
      </p:pic>
      <p:pic>
        <p:nvPicPr>
          <p:cNvPr id="6" name="Picture 5">
            <a:extLst>
              <a:ext uri="{FF2B5EF4-FFF2-40B4-BE49-F238E27FC236}">
                <a16:creationId xmlns:a16="http://schemas.microsoft.com/office/drawing/2014/main" id="{0FAF76AC-3A66-E246-8BAE-46A1121343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560" y="-86179"/>
            <a:ext cx="2717360" cy="2717360"/>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16922667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7438" y="697230"/>
            <a:ext cx="3265170" cy="1146810"/>
          </a:xfrm>
        </p:spPr>
        <p:txBody>
          <a:bodyPr>
            <a:normAutofit/>
          </a:bodyPr>
          <a:lstStyle/>
          <a:p>
            <a:r>
              <a:rPr lang="en-AU" sz="6000"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473178" y="2015306"/>
            <a:ext cx="5402442" cy="3416320"/>
          </a:xfrm>
          <a:prstGeom prst="rect">
            <a:avLst/>
          </a:prstGeom>
          <a:noFill/>
        </p:spPr>
        <p:txBody>
          <a:bodyPr wrap="square" rtlCol="0">
            <a:spAutoFit/>
          </a:bodyPr>
          <a:lstStyle/>
          <a:p>
            <a:r>
              <a:rPr lang="en-GB" sz="2400" b="1" dirty="0"/>
              <a:t>Learning Objective: </a:t>
            </a:r>
            <a:r>
              <a:rPr lang="en-GB" sz="2400" b="1" i="1" dirty="0"/>
              <a:t>To recognise how our words and actions can affect peoples wellbeing</a:t>
            </a:r>
          </a:p>
          <a:p>
            <a:pPr marL="342900" lvl="0" indent="-342900">
              <a:buFont typeface="Arial" panose="020B0604020202020204" pitchFamily="34" charset="0"/>
              <a:buChar char="•"/>
            </a:pPr>
            <a:r>
              <a:rPr lang="en-GB" sz="2400" dirty="0"/>
              <a:t>I am aware how the words I use can affect a persons wellbeing </a:t>
            </a:r>
          </a:p>
          <a:p>
            <a:pPr marL="342900" lvl="0" indent="-342900">
              <a:buFont typeface="Arial" panose="020B0604020202020204" pitchFamily="34" charset="0"/>
              <a:buChar char="•"/>
            </a:pPr>
            <a:r>
              <a:rPr lang="en-GB" sz="2400" dirty="0"/>
              <a:t>I am aware how the actions I use can impact a persons wellbeing </a:t>
            </a:r>
          </a:p>
          <a:p>
            <a:pPr marL="342900" lvl="0" indent="-342900">
              <a:buFont typeface="Arial" panose="020B0604020202020204" pitchFamily="34" charset="0"/>
              <a:buChar char="•"/>
            </a:pPr>
            <a:r>
              <a:rPr lang="en-GB" sz="2400" dirty="0"/>
              <a:t>I can think of different ways to resolve conflicts when working in a group</a:t>
            </a:r>
          </a:p>
        </p:txBody>
      </p:sp>
      <p:pic>
        <p:nvPicPr>
          <p:cNvPr id="4" name="Picture 3">
            <a:extLst>
              <a:ext uri="{FF2B5EF4-FFF2-40B4-BE49-F238E27FC236}">
                <a16:creationId xmlns:a16="http://schemas.microsoft.com/office/drawing/2014/main" id="{4941C534-7DC8-8A48-8DE1-6DCFC5C1E65E}"/>
              </a:ext>
            </a:extLst>
          </p:cNvPr>
          <p:cNvPicPr>
            <a:picLocks noChangeAspect="1"/>
          </p:cNvPicPr>
          <p:nvPr/>
        </p:nvPicPr>
        <p:blipFill>
          <a:blip r:embed="rId2"/>
          <a:stretch>
            <a:fillRect/>
          </a:stretch>
        </p:blipFill>
        <p:spPr>
          <a:xfrm>
            <a:off x="6733722" y="556443"/>
            <a:ext cx="3898812" cy="1458863"/>
          </a:xfrm>
          <a:prstGeom prst="rect">
            <a:avLst/>
          </a:prstGeom>
        </p:spPr>
      </p:pic>
      <p:sp>
        <p:nvSpPr>
          <p:cNvPr id="6" name="TextBox 5">
            <a:extLst>
              <a:ext uri="{FF2B5EF4-FFF2-40B4-BE49-F238E27FC236}">
                <a16:creationId xmlns:a16="http://schemas.microsoft.com/office/drawing/2014/main" id="{79585986-91CB-114D-B5F8-9025785BF7D7}"/>
              </a:ext>
            </a:extLst>
          </p:cNvPr>
          <p:cNvSpPr txBox="1"/>
          <p:nvPr/>
        </p:nvSpPr>
        <p:spPr>
          <a:xfrm>
            <a:off x="6302016" y="2493547"/>
            <a:ext cx="4762224" cy="461665"/>
          </a:xfrm>
          <a:prstGeom prst="rect">
            <a:avLst/>
          </a:prstGeom>
          <a:noFill/>
        </p:spPr>
        <p:txBody>
          <a:bodyPr wrap="square" rtlCol="0">
            <a:spAutoFit/>
          </a:bodyPr>
          <a:lstStyle/>
          <a:p>
            <a:pPr algn="ctr"/>
            <a:r>
              <a:rPr lang="en-GB" sz="2400" b="1" u="sng" dirty="0">
                <a:solidFill>
                  <a:schemeClr val="accent2"/>
                </a:solidFill>
                <a:hlinkClick r:id="rId3">
                  <a:extLst>
                    <a:ext uri="{A12FA001-AC4F-418D-AE19-62706E023703}">
                      <ahyp:hlinkClr xmlns:ahyp="http://schemas.microsoft.com/office/drawing/2018/hyperlinkcolor" val="tx"/>
                    </a:ext>
                  </a:extLst>
                </a:hlinkClick>
              </a:rPr>
              <a:t>Recommended Books:</a:t>
            </a:r>
            <a:endParaRPr lang="en-GB" sz="2400" u="sng" dirty="0">
              <a:solidFill>
                <a:schemeClr val="accent2"/>
              </a:solidFill>
            </a:endParaRPr>
          </a:p>
        </p:txBody>
      </p:sp>
      <p:pic>
        <p:nvPicPr>
          <p:cNvPr id="7" name="Picture 6">
            <a:extLst>
              <a:ext uri="{FF2B5EF4-FFF2-40B4-BE49-F238E27FC236}">
                <a16:creationId xmlns:a16="http://schemas.microsoft.com/office/drawing/2014/main" id="{330E176D-8F0C-6D49-8820-846F5794D501}"/>
              </a:ext>
            </a:extLst>
          </p:cNvPr>
          <p:cNvPicPr>
            <a:picLocks noChangeAspect="1"/>
          </p:cNvPicPr>
          <p:nvPr/>
        </p:nvPicPr>
        <p:blipFill>
          <a:blip r:embed="rId4"/>
          <a:stretch>
            <a:fillRect/>
          </a:stretch>
        </p:blipFill>
        <p:spPr>
          <a:xfrm rot="21041479">
            <a:off x="7386030" y="3324400"/>
            <a:ext cx="1301281" cy="1839416"/>
          </a:xfrm>
          <a:prstGeom prst="rect">
            <a:avLst/>
          </a:prstGeom>
        </p:spPr>
      </p:pic>
      <p:pic>
        <p:nvPicPr>
          <p:cNvPr id="8" name="Picture 7">
            <a:extLst>
              <a:ext uri="{FF2B5EF4-FFF2-40B4-BE49-F238E27FC236}">
                <a16:creationId xmlns:a16="http://schemas.microsoft.com/office/drawing/2014/main" id="{210D18FC-89E9-4144-A012-0395876279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38661">
            <a:off x="8760972" y="3321528"/>
            <a:ext cx="1301216" cy="1839197"/>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200401" y="107354"/>
            <a:ext cx="57149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Let’s Play a Game!</a:t>
            </a:r>
          </a:p>
        </p:txBody>
      </p:sp>
      <p:sp>
        <p:nvSpPr>
          <p:cNvPr id="3" name="TextBox 2">
            <a:extLst>
              <a:ext uri="{FF2B5EF4-FFF2-40B4-BE49-F238E27FC236}">
                <a16:creationId xmlns:a16="http://schemas.microsoft.com/office/drawing/2014/main" id="{3C201A25-5CCA-114F-9C53-B92073972179}"/>
              </a:ext>
            </a:extLst>
          </p:cNvPr>
          <p:cNvSpPr txBox="1"/>
          <p:nvPr/>
        </p:nvSpPr>
        <p:spPr>
          <a:xfrm>
            <a:off x="264086" y="1305380"/>
            <a:ext cx="5872629" cy="4401205"/>
          </a:xfrm>
          <a:prstGeom prst="rect">
            <a:avLst/>
          </a:prstGeom>
          <a:noFill/>
          <a:ln w="12700">
            <a:solidFill>
              <a:schemeClr val="tx1"/>
            </a:solidFill>
            <a:prstDash val="lgDashDotDot"/>
          </a:ln>
        </p:spPr>
        <p:txBody>
          <a:bodyPr wrap="square" rtlCol="0">
            <a:spAutoFit/>
          </a:bodyPr>
          <a:lstStyle/>
          <a:p>
            <a:r>
              <a:rPr lang="en-GB" sz="2400" dirty="0"/>
              <a:t>Let’s play a game of </a:t>
            </a:r>
            <a:r>
              <a:rPr lang="en-GB" sz="3200" b="1" dirty="0"/>
              <a:t>carry The Pencil! </a:t>
            </a:r>
            <a:endParaRPr lang="en-GB" sz="2400" b="1" dirty="0"/>
          </a:p>
          <a:p>
            <a:endParaRPr lang="en-GB" sz="2400" dirty="0"/>
          </a:p>
          <a:p>
            <a:r>
              <a:rPr lang="en-GB" sz="2400" dirty="0"/>
              <a:t>Get into groups of 2, and stand in a line.  </a:t>
            </a:r>
          </a:p>
          <a:p>
            <a:endParaRPr lang="en-GB" sz="2400" dirty="0"/>
          </a:p>
          <a:p>
            <a:r>
              <a:rPr lang="en-GB" sz="2400" dirty="0"/>
              <a:t>Now the aim of this game is to carry your pencil to your marker and back. </a:t>
            </a:r>
          </a:p>
          <a:p>
            <a:endParaRPr lang="en-GB" sz="2400" dirty="0"/>
          </a:p>
          <a:p>
            <a:r>
              <a:rPr lang="en-GB" sz="2800" b="1" dirty="0"/>
              <a:t>But! </a:t>
            </a:r>
          </a:p>
          <a:p>
            <a:endParaRPr lang="en-GB" sz="2800" b="1" dirty="0"/>
          </a:p>
          <a:p>
            <a:r>
              <a:rPr lang="en-GB" sz="2400" dirty="0"/>
              <a:t>Each person can only use one finger. </a:t>
            </a:r>
          </a:p>
          <a:p>
            <a:endParaRPr lang="en-GB" sz="2400" dirty="0"/>
          </a:p>
        </p:txBody>
      </p:sp>
      <p:sp>
        <p:nvSpPr>
          <p:cNvPr id="8" name="Title 1">
            <a:extLst>
              <a:ext uri="{FF2B5EF4-FFF2-40B4-BE49-F238E27FC236}">
                <a16:creationId xmlns:a16="http://schemas.microsoft.com/office/drawing/2014/main" id="{D2F8131E-3069-6A4A-A0AF-533C649573AC}"/>
              </a:ext>
            </a:extLst>
          </p:cNvPr>
          <p:cNvSpPr txBox="1">
            <a:spLocks/>
          </p:cNvSpPr>
          <p:nvPr/>
        </p:nvSpPr>
        <p:spPr>
          <a:xfrm>
            <a:off x="3749040" y="6216415"/>
            <a:ext cx="57149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Have fun!</a:t>
            </a:r>
          </a:p>
        </p:txBody>
      </p:sp>
      <p:pic>
        <p:nvPicPr>
          <p:cNvPr id="2" name="Picture 1">
            <a:extLst>
              <a:ext uri="{FF2B5EF4-FFF2-40B4-BE49-F238E27FC236}">
                <a16:creationId xmlns:a16="http://schemas.microsoft.com/office/drawing/2014/main" id="{84227BB2-0DE8-CA48-B5B4-C6C580BE18FF}"/>
              </a:ext>
            </a:extLst>
          </p:cNvPr>
          <p:cNvPicPr>
            <a:picLocks noChangeAspect="1"/>
          </p:cNvPicPr>
          <p:nvPr/>
        </p:nvPicPr>
        <p:blipFill>
          <a:blip r:embed="rId2"/>
          <a:stretch>
            <a:fillRect/>
          </a:stretch>
        </p:blipFill>
        <p:spPr>
          <a:xfrm>
            <a:off x="7198468" y="2406795"/>
            <a:ext cx="4020766" cy="2230269"/>
          </a:xfrm>
          <a:prstGeom prst="rect">
            <a:avLst/>
          </a:prstGeom>
        </p:spPr>
      </p:pic>
    </p:spTree>
    <p:extLst>
      <p:ext uri="{BB962C8B-B14F-4D97-AF65-F5344CB8AC3E}">
        <p14:creationId xmlns:p14="http://schemas.microsoft.com/office/powerpoint/2010/main" val="34045934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128409" y="131577"/>
            <a:ext cx="10661514"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How did you and your team mate get on?</a:t>
            </a:r>
          </a:p>
        </p:txBody>
      </p:sp>
      <p:sp>
        <p:nvSpPr>
          <p:cNvPr id="3" name="TextBox 2">
            <a:extLst>
              <a:ext uri="{FF2B5EF4-FFF2-40B4-BE49-F238E27FC236}">
                <a16:creationId xmlns:a16="http://schemas.microsoft.com/office/drawing/2014/main" id="{3C201A25-5CCA-114F-9C53-B92073972179}"/>
              </a:ext>
            </a:extLst>
          </p:cNvPr>
          <p:cNvSpPr txBox="1"/>
          <p:nvPr/>
        </p:nvSpPr>
        <p:spPr>
          <a:xfrm>
            <a:off x="498705" y="1502295"/>
            <a:ext cx="5415712" cy="3170099"/>
          </a:xfrm>
          <a:prstGeom prst="rect">
            <a:avLst/>
          </a:prstGeom>
          <a:noFill/>
          <a:ln>
            <a:noFill/>
          </a:ln>
        </p:spPr>
        <p:txBody>
          <a:bodyPr wrap="square" rtlCol="0">
            <a:spAutoFit/>
          </a:bodyPr>
          <a:lstStyle/>
          <a:p>
            <a:r>
              <a:rPr lang="en-GB" sz="2000" b="1" dirty="0"/>
              <a:t>Reflect:</a:t>
            </a:r>
          </a:p>
          <a:p>
            <a:r>
              <a:rPr lang="en-GB" sz="2000" dirty="0"/>
              <a:t>Refer back to the class poster you made in the previous lesson about how to work well in a group or team. </a:t>
            </a:r>
          </a:p>
          <a:p>
            <a:endParaRPr lang="en-GB" sz="2000" dirty="0"/>
          </a:p>
          <a:p>
            <a:r>
              <a:rPr lang="en-GB" sz="2000" dirty="0"/>
              <a:t>What were some of the things that you did well and what could you improve on. </a:t>
            </a:r>
          </a:p>
          <a:p>
            <a:endParaRPr lang="en-GB" sz="2000" dirty="0"/>
          </a:p>
          <a:p>
            <a:r>
              <a:rPr lang="en-GB" sz="2000" dirty="0"/>
              <a:t>In case you lost your poster, you can use the next page to remind you. </a:t>
            </a:r>
          </a:p>
        </p:txBody>
      </p:sp>
      <p:pic>
        <p:nvPicPr>
          <p:cNvPr id="5" name="Picture 4">
            <a:extLst>
              <a:ext uri="{FF2B5EF4-FFF2-40B4-BE49-F238E27FC236}">
                <a16:creationId xmlns:a16="http://schemas.microsoft.com/office/drawing/2014/main" id="{3E1F5E97-D121-CD49-8870-FA9D6B3F4994}"/>
              </a:ext>
            </a:extLst>
          </p:cNvPr>
          <p:cNvPicPr>
            <a:picLocks noChangeAspect="1"/>
          </p:cNvPicPr>
          <p:nvPr/>
        </p:nvPicPr>
        <p:blipFill>
          <a:blip r:embed="rId2"/>
          <a:stretch>
            <a:fillRect/>
          </a:stretch>
        </p:blipFill>
        <p:spPr>
          <a:xfrm>
            <a:off x="6459166" y="1233588"/>
            <a:ext cx="4667115" cy="4555585"/>
          </a:xfrm>
          <a:prstGeom prst="rect">
            <a:avLst/>
          </a:prstGeom>
        </p:spPr>
      </p:pic>
      <p:pic>
        <p:nvPicPr>
          <p:cNvPr id="9" name="Picture 8">
            <a:extLst>
              <a:ext uri="{FF2B5EF4-FFF2-40B4-BE49-F238E27FC236}">
                <a16:creationId xmlns:a16="http://schemas.microsoft.com/office/drawing/2014/main" id="{4F10F5D6-5E9E-A948-B807-69D9FCE6EAD0}"/>
              </a:ext>
            </a:extLst>
          </p:cNvPr>
          <p:cNvPicPr>
            <a:picLocks noChangeAspect="1"/>
          </p:cNvPicPr>
          <p:nvPr/>
        </p:nvPicPr>
        <p:blipFill>
          <a:blip r:embed="rId3"/>
          <a:stretch>
            <a:fillRect/>
          </a:stretch>
        </p:blipFill>
        <p:spPr>
          <a:xfrm rot="1453073">
            <a:off x="8280277" y="3025474"/>
            <a:ext cx="1024893" cy="568495"/>
          </a:xfrm>
          <a:prstGeom prst="rect">
            <a:avLst/>
          </a:prstGeom>
        </p:spPr>
      </p:pic>
    </p:spTree>
    <p:extLst>
      <p:ext uri="{BB962C8B-B14F-4D97-AF65-F5344CB8AC3E}">
        <p14:creationId xmlns:p14="http://schemas.microsoft.com/office/powerpoint/2010/main" val="32115620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33400" y="137159"/>
            <a:ext cx="10938510" cy="749455"/>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Were some of these the same answers as yours? </a:t>
            </a:r>
          </a:p>
        </p:txBody>
      </p:sp>
      <p:sp>
        <p:nvSpPr>
          <p:cNvPr id="3" name="TextBox 2">
            <a:extLst>
              <a:ext uri="{FF2B5EF4-FFF2-40B4-BE49-F238E27FC236}">
                <a16:creationId xmlns:a16="http://schemas.microsoft.com/office/drawing/2014/main" id="{3C201A25-5CCA-114F-9C53-B92073972179}"/>
              </a:ext>
            </a:extLst>
          </p:cNvPr>
          <p:cNvSpPr txBox="1"/>
          <p:nvPr/>
        </p:nvSpPr>
        <p:spPr>
          <a:xfrm>
            <a:off x="4170997" y="3096415"/>
            <a:ext cx="3663315" cy="1200329"/>
          </a:xfrm>
          <a:prstGeom prst="rect">
            <a:avLst/>
          </a:prstGeom>
          <a:noFill/>
          <a:ln w="19050">
            <a:solidFill>
              <a:schemeClr val="tx1"/>
            </a:solidFill>
          </a:ln>
        </p:spPr>
        <p:txBody>
          <a:bodyPr wrap="square" rtlCol="0">
            <a:spAutoFit/>
          </a:bodyPr>
          <a:lstStyle/>
          <a:p>
            <a:pPr algn="ctr"/>
            <a:r>
              <a:rPr lang="en-GB" sz="3600" b="1" dirty="0"/>
              <a:t>How to work well in a group:</a:t>
            </a:r>
            <a:endParaRPr lang="en-GB" sz="3600" b="1" i="1" dirty="0"/>
          </a:p>
        </p:txBody>
      </p:sp>
      <p:sp>
        <p:nvSpPr>
          <p:cNvPr id="2" name="TextBox 1">
            <a:extLst>
              <a:ext uri="{FF2B5EF4-FFF2-40B4-BE49-F238E27FC236}">
                <a16:creationId xmlns:a16="http://schemas.microsoft.com/office/drawing/2014/main" id="{39639169-380E-9842-9651-5B77FA232BCB}"/>
              </a:ext>
            </a:extLst>
          </p:cNvPr>
          <p:cNvSpPr txBox="1"/>
          <p:nvPr/>
        </p:nvSpPr>
        <p:spPr>
          <a:xfrm>
            <a:off x="1073169" y="1576016"/>
            <a:ext cx="2042160" cy="830997"/>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Listen to your team mates. </a:t>
            </a:r>
          </a:p>
        </p:txBody>
      </p:sp>
      <p:sp>
        <p:nvSpPr>
          <p:cNvPr id="5" name="TextBox 4">
            <a:extLst>
              <a:ext uri="{FF2B5EF4-FFF2-40B4-BE49-F238E27FC236}">
                <a16:creationId xmlns:a16="http://schemas.microsoft.com/office/drawing/2014/main" id="{DAEFAAF1-1471-F24D-8F0E-C5D4BFCFE935}"/>
              </a:ext>
            </a:extLst>
          </p:cNvPr>
          <p:cNvSpPr txBox="1"/>
          <p:nvPr/>
        </p:nvSpPr>
        <p:spPr>
          <a:xfrm>
            <a:off x="4692539" y="4789075"/>
            <a:ext cx="2620229" cy="1200329"/>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Talk and share your ideas when it’s your turn. </a:t>
            </a:r>
          </a:p>
        </p:txBody>
      </p:sp>
      <p:sp>
        <p:nvSpPr>
          <p:cNvPr id="6" name="TextBox 5">
            <a:extLst>
              <a:ext uri="{FF2B5EF4-FFF2-40B4-BE49-F238E27FC236}">
                <a16:creationId xmlns:a16="http://schemas.microsoft.com/office/drawing/2014/main" id="{F701F7B0-AAF6-3845-A3D9-9E87D9DD5561}"/>
              </a:ext>
            </a:extLst>
          </p:cNvPr>
          <p:cNvSpPr txBox="1"/>
          <p:nvPr/>
        </p:nvSpPr>
        <p:spPr>
          <a:xfrm>
            <a:off x="4981573" y="1418829"/>
            <a:ext cx="2042160" cy="830997"/>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Focus on the task. </a:t>
            </a:r>
          </a:p>
        </p:txBody>
      </p:sp>
      <p:sp>
        <p:nvSpPr>
          <p:cNvPr id="7" name="TextBox 6">
            <a:extLst>
              <a:ext uri="{FF2B5EF4-FFF2-40B4-BE49-F238E27FC236}">
                <a16:creationId xmlns:a16="http://schemas.microsoft.com/office/drawing/2014/main" id="{26DE286D-805D-C545-9653-533D00B7828F}"/>
              </a:ext>
            </a:extLst>
          </p:cNvPr>
          <p:cNvSpPr txBox="1"/>
          <p:nvPr/>
        </p:nvSpPr>
        <p:spPr>
          <a:xfrm>
            <a:off x="9037233" y="1576016"/>
            <a:ext cx="2042160" cy="830997"/>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Encourage others. </a:t>
            </a:r>
          </a:p>
        </p:txBody>
      </p:sp>
      <p:sp>
        <p:nvSpPr>
          <p:cNvPr id="8" name="TextBox 7">
            <a:extLst>
              <a:ext uri="{FF2B5EF4-FFF2-40B4-BE49-F238E27FC236}">
                <a16:creationId xmlns:a16="http://schemas.microsoft.com/office/drawing/2014/main" id="{42CD9254-0721-1D4E-BCF6-A5ECDE49C6BD}"/>
              </a:ext>
            </a:extLst>
          </p:cNvPr>
          <p:cNvSpPr txBox="1"/>
          <p:nvPr/>
        </p:nvSpPr>
        <p:spPr>
          <a:xfrm>
            <a:off x="9037233" y="4455462"/>
            <a:ext cx="2042160" cy="1200329"/>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Play your role and do your best. </a:t>
            </a:r>
          </a:p>
        </p:txBody>
      </p:sp>
      <p:sp>
        <p:nvSpPr>
          <p:cNvPr id="9" name="TextBox 8">
            <a:extLst>
              <a:ext uri="{FF2B5EF4-FFF2-40B4-BE49-F238E27FC236}">
                <a16:creationId xmlns:a16="http://schemas.microsoft.com/office/drawing/2014/main" id="{9B96064E-816D-EE41-8D6C-806E01072052}"/>
              </a:ext>
            </a:extLst>
          </p:cNvPr>
          <p:cNvSpPr txBox="1"/>
          <p:nvPr/>
        </p:nvSpPr>
        <p:spPr>
          <a:xfrm>
            <a:off x="925914" y="4086129"/>
            <a:ext cx="2042160" cy="1200329"/>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Collaborate with your team</a:t>
            </a:r>
          </a:p>
        </p:txBody>
      </p:sp>
    </p:spTree>
    <p:extLst>
      <p:ext uri="{BB962C8B-B14F-4D97-AF65-F5344CB8AC3E}">
        <p14:creationId xmlns:p14="http://schemas.microsoft.com/office/powerpoint/2010/main" val="16526879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200401" y="107354"/>
            <a:ext cx="57149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Let’s Play Again!</a:t>
            </a:r>
          </a:p>
        </p:txBody>
      </p:sp>
      <p:sp>
        <p:nvSpPr>
          <p:cNvPr id="3" name="TextBox 2">
            <a:extLst>
              <a:ext uri="{FF2B5EF4-FFF2-40B4-BE49-F238E27FC236}">
                <a16:creationId xmlns:a16="http://schemas.microsoft.com/office/drawing/2014/main" id="{3C201A25-5CCA-114F-9C53-B92073972179}"/>
              </a:ext>
            </a:extLst>
          </p:cNvPr>
          <p:cNvSpPr txBox="1"/>
          <p:nvPr/>
        </p:nvSpPr>
        <p:spPr>
          <a:xfrm>
            <a:off x="2447925" y="4914457"/>
            <a:ext cx="7219950" cy="830997"/>
          </a:xfrm>
          <a:prstGeom prst="rect">
            <a:avLst/>
          </a:prstGeom>
          <a:noFill/>
          <a:ln w="12700">
            <a:solidFill>
              <a:schemeClr val="tx1"/>
            </a:solidFill>
            <a:prstDash val="lgDashDotDot"/>
          </a:ln>
        </p:spPr>
        <p:txBody>
          <a:bodyPr wrap="square" rtlCol="0">
            <a:spAutoFit/>
          </a:bodyPr>
          <a:lstStyle/>
          <a:p>
            <a:r>
              <a:rPr lang="en-GB" sz="2400" dirty="0"/>
              <a:t>Play the same game again but this time with the goal at being even better! </a:t>
            </a:r>
          </a:p>
        </p:txBody>
      </p:sp>
      <p:pic>
        <p:nvPicPr>
          <p:cNvPr id="7" name="Picture 6">
            <a:extLst>
              <a:ext uri="{FF2B5EF4-FFF2-40B4-BE49-F238E27FC236}">
                <a16:creationId xmlns:a16="http://schemas.microsoft.com/office/drawing/2014/main" id="{8F89E2D3-62D0-F84E-A7EB-3B7E6DB51B54}"/>
              </a:ext>
            </a:extLst>
          </p:cNvPr>
          <p:cNvPicPr>
            <a:picLocks noChangeAspect="1"/>
          </p:cNvPicPr>
          <p:nvPr/>
        </p:nvPicPr>
        <p:blipFill>
          <a:blip r:embed="rId2"/>
          <a:stretch>
            <a:fillRect/>
          </a:stretch>
        </p:blipFill>
        <p:spPr>
          <a:xfrm>
            <a:off x="3832698" y="1745314"/>
            <a:ext cx="4020766" cy="2230269"/>
          </a:xfrm>
          <a:prstGeom prst="rect">
            <a:avLst/>
          </a:prstGeom>
        </p:spPr>
      </p:pic>
    </p:spTree>
    <p:extLst>
      <p:ext uri="{BB962C8B-B14F-4D97-AF65-F5344CB8AC3E}">
        <p14:creationId xmlns:p14="http://schemas.microsoft.com/office/powerpoint/2010/main" val="15065794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181100" y="280035"/>
            <a:ext cx="10153650" cy="828918"/>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When things do not go well!</a:t>
            </a:r>
          </a:p>
        </p:txBody>
      </p:sp>
      <p:sp>
        <p:nvSpPr>
          <p:cNvPr id="3" name="TextBox 2">
            <a:extLst>
              <a:ext uri="{FF2B5EF4-FFF2-40B4-BE49-F238E27FC236}">
                <a16:creationId xmlns:a16="http://schemas.microsoft.com/office/drawing/2014/main" id="{3C201A25-5CCA-114F-9C53-B92073972179}"/>
              </a:ext>
            </a:extLst>
          </p:cNvPr>
          <p:cNvSpPr txBox="1"/>
          <p:nvPr/>
        </p:nvSpPr>
        <p:spPr>
          <a:xfrm>
            <a:off x="327943" y="1634007"/>
            <a:ext cx="5508653" cy="4647426"/>
          </a:xfrm>
          <a:prstGeom prst="rect">
            <a:avLst/>
          </a:prstGeom>
          <a:noFill/>
          <a:ln>
            <a:noFill/>
          </a:ln>
        </p:spPr>
        <p:txBody>
          <a:bodyPr wrap="square" rtlCol="0">
            <a:spAutoFit/>
          </a:bodyPr>
          <a:lstStyle/>
          <a:p>
            <a:r>
              <a:rPr lang="en-GB" sz="2000" dirty="0"/>
              <a:t>Working in a group can have its challenges and things can get tough and you may feel a variety of emotions. </a:t>
            </a:r>
          </a:p>
          <a:p>
            <a:endParaRPr lang="en-GB" sz="2000" dirty="0"/>
          </a:p>
          <a:p>
            <a:r>
              <a:rPr lang="en-GB" sz="2000" dirty="0"/>
              <a:t>The important thing to remember though is that the team is trying to work towards the same goal. You all want to succeed. </a:t>
            </a:r>
          </a:p>
          <a:p>
            <a:endParaRPr lang="en-GB" sz="2000" dirty="0"/>
          </a:p>
          <a:p>
            <a:r>
              <a:rPr lang="en-GB" sz="2400" b="1" dirty="0"/>
              <a:t>When things aren’t quite working for the group and people are making mistakes,</a:t>
            </a:r>
          </a:p>
          <a:p>
            <a:r>
              <a:rPr lang="en-GB" sz="2400" b="1" dirty="0"/>
              <a:t> What do you think needs to be said and what actions should you take? </a:t>
            </a:r>
          </a:p>
          <a:p>
            <a:endParaRPr lang="en-GB" sz="2000" i="1" dirty="0"/>
          </a:p>
          <a:p>
            <a:endParaRPr lang="en-GB" sz="2000" i="1" dirty="0"/>
          </a:p>
        </p:txBody>
      </p:sp>
      <p:pic>
        <p:nvPicPr>
          <p:cNvPr id="2" name="Picture 1">
            <a:extLst>
              <a:ext uri="{FF2B5EF4-FFF2-40B4-BE49-F238E27FC236}">
                <a16:creationId xmlns:a16="http://schemas.microsoft.com/office/drawing/2014/main" id="{AFA25D6F-E96E-F94F-A436-8CD582499BAD}"/>
              </a:ext>
            </a:extLst>
          </p:cNvPr>
          <p:cNvPicPr>
            <a:picLocks noChangeAspect="1"/>
          </p:cNvPicPr>
          <p:nvPr/>
        </p:nvPicPr>
        <p:blipFill>
          <a:blip r:embed="rId2"/>
          <a:stretch>
            <a:fillRect/>
          </a:stretch>
        </p:blipFill>
        <p:spPr>
          <a:xfrm>
            <a:off x="6818238" y="2295727"/>
            <a:ext cx="4752909" cy="2718070"/>
          </a:xfrm>
          <a:prstGeom prst="rect">
            <a:avLst/>
          </a:prstGeom>
        </p:spPr>
      </p:pic>
    </p:spTree>
    <p:extLst>
      <p:ext uri="{BB962C8B-B14F-4D97-AF65-F5344CB8AC3E}">
        <p14:creationId xmlns:p14="http://schemas.microsoft.com/office/powerpoint/2010/main" val="9010536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219962" y="0"/>
            <a:ext cx="10153650" cy="828918"/>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What way would help the team?</a:t>
            </a:r>
          </a:p>
        </p:txBody>
      </p:sp>
      <p:sp>
        <p:nvSpPr>
          <p:cNvPr id="3" name="TextBox 2">
            <a:extLst>
              <a:ext uri="{FF2B5EF4-FFF2-40B4-BE49-F238E27FC236}">
                <a16:creationId xmlns:a16="http://schemas.microsoft.com/office/drawing/2014/main" id="{3C201A25-5CCA-114F-9C53-B92073972179}"/>
              </a:ext>
            </a:extLst>
          </p:cNvPr>
          <p:cNvSpPr txBox="1"/>
          <p:nvPr/>
        </p:nvSpPr>
        <p:spPr>
          <a:xfrm>
            <a:off x="600315" y="4167664"/>
            <a:ext cx="4574799" cy="1569660"/>
          </a:xfrm>
          <a:prstGeom prst="rect">
            <a:avLst/>
          </a:prstGeom>
          <a:noFill/>
          <a:ln>
            <a:noFill/>
          </a:ln>
        </p:spPr>
        <p:txBody>
          <a:bodyPr wrap="square" rtlCol="0">
            <a:spAutoFit/>
          </a:bodyPr>
          <a:lstStyle/>
          <a:p>
            <a:r>
              <a:rPr lang="en-GB" sz="2400" b="1" dirty="0"/>
              <a:t>Mark and Dave keep dropping the pencil. Mark gets angry and keeps telling Dave he is stupid and rubbish at this game. </a:t>
            </a:r>
            <a:endParaRPr lang="en-GB" sz="2400" dirty="0"/>
          </a:p>
        </p:txBody>
      </p:sp>
      <p:sp>
        <p:nvSpPr>
          <p:cNvPr id="5" name="TextBox 4">
            <a:extLst>
              <a:ext uri="{FF2B5EF4-FFF2-40B4-BE49-F238E27FC236}">
                <a16:creationId xmlns:a16="http://schemas.microsoft.com/office/drawing/2014/main" id="{C1350C06-73C3-8546-8199-4272744FCC8A}"/>
              </a:ext>
            </a:extLst>
          </p:cNvPr>
          <p:cNvSpPr txBox="1"/>
          <p:nvPr/>
        </p:nvSpPr>
        <p:spPr>
          <a:xfrm>
            <a:off x="6979905" y="4167664"/>
            <a:ext cx="4563092" cy="1200329"/>
          </a:xfrm>
          <a:prstGeom prst="rect">
            <a:avLst/>
          </a:prstGeom>
          <a:noFill/>
          <a:ln>
            <a:noFill/>
          </a:ln>
        </p:spPr>
        <p:txBody>
          <a:bodyPr wrap="square" rtlCol="0">
            <a:spAutoFit/>
          </a:bodyPr>
          <a:lstStyle/>
          <a:p>
            <a:r>
              <a:rPr lang="en-GB" sz="2400" b="1" dirty="0"/>
              <a:t>Mark and Dave keep dropping the pencil. Mark laughs it off but comes up with an idea to help. </a:t>
            </a:r>
            <a:endParaRPr lang="en-GB" sz="2400" dirty="0"/>
          </a:p>
        </p:txBody>
      </p:sp>
      <p:grpSp>
        <p:nvGrpSpPr>
          <p:cNvPr id="11" name="Group 10">
            <a:extLst>
              <a:ext uri="{FF2B5EF4-FFF2-40B4-BE49-F238E27FC236}">
                <a16:creationId xmlns:a16="http://schemas.microsoft.com/office/drawing/2014/main" id="{DEB972B9-F68E-434E-9676-F929EACF1DE5}"/>
              </a:ext>
            </a:extLst>
          </p:cNvPr>
          <p:cNvGrpSpPr/>
          <p:nvPr/>
        </p:nvGrpSpPr>
        <p:grpSpPr>
          <a:xfrm>
            <a:off x="4455268" y="1135426"/>
            <a:ext cx="2981647" cy="2910395"/>
            <a:chOff x="4455268" y="1135426"/>
            <a:chExt cx="2981647" cy="2910395"/>
          </a:xfrm>
        </p:grpSpPr>
        <p:pic>
          <p:nvPicPr>
            <p:cNvPr id="8" name="Picture 7">
              <a:extLst>
                <a:ext uri="{FF2B5EF4-FFF2-40B4-BE49-F238E27FC236}">
                  <a16:creationId xmlns:a16="http://schemas.microsoft.com/office/drawing/2014/main" id="{3463ABB1-2807-9448-8CB8-3256E0F52C34}"/>
                </a:ext>
              </a:extLst>
            </p:cNvPr>
            <p:cNvPicPr>
              <a:picLocks noChangeAspect="1"/>
            </p:cNvPicPr>
            <p:nvPr/>
          </p:nvPicPr>
          <p:blipFill>
            <a:blip r:embed="rId2"/>
            <a:stretch>
              <a:fillRect/>
            </a:stretch>
          </p:blipFill>
          <p:spPr>
            <a:xfrm>
              <a:off x="4455268" y="1135426"/>
              <a:ext cx="2981647" cy="2910395"/>
            </a:xfrm>
            <a:prstGeom prst="rect">
              <a:avLst/>
            </a:prstGeom>
          </p:spPr>
        </p:pic>
        <p:pic>
          <p:nvPicPr>
            <p:cNvPr id="9" name="Picture 8">
              <a:extLst>
                <a:ext uri="{FF2B5EF4-FFF2-40B4-BE49-F238E27FC236}">
                  <a16:creationId xmlns:a16="http://schemas.microsoft.com/office/drawing/2014/main" id="{2247BC1E-AD64-EB44-8EFD-C8B141E439C8}"/>
                </a:ext>
              </a:extLst>
            </p:cNvPr>
            <p:cNvPicPr>
              <a:picLocks noChangeAspect="1"/>
            </p:cNvPicPr>
            <p:nvPr/>
          </p:nvPicPr>
          <p:blipFill>
            <a:blip r:embed="rId3"/>
            <a:stretch>
              <a:fillRect/>
            </a:stretch>
          </p:blipFill>
          <p:spPr>
            <a:xfrm rot="1453073">
              <a:off x="5618709" y="2272843"/>
              <a:ext cx="654765" cy="363190"/>
            </a:xfrm>
            <a:prstGeom prst="rect">
              <a:avLst/>
            </a:prstGeom>
          </p:spPr>
        </p:pic>
      </p:grpSp>
      <p:sp>
        <p:nvSpPr>
          <p:cNvPr id="10" name="TextBox 9">
            <a:extLst>
              <a:ext uri="{FF2B5EF4-FFF2-40B4-BE49-F238E27FC236}">
                <a16:creationId xmlns:a16="http://schemas.microsoft.com/office/drawing/2014/main" id="{DAADC19E-FDE1-BD4E-AAD4-2B30F2A05543}"/>
              </a:ext>
            </a:extLst>
          </p:cNvPr>
          <p:cNvSpPr txBox="1"/>
          <p:nvPr/>
        </p:nvSpPr>
        <p:spPr>
          <a:xfrm>
            <a:off x="3065201" y="6396335"/>
            <a:ext cx="6507905" cy="461665"/>
          </a:xfrm>
          <a:prstGeom prst="rect">
            <a:avLst/>
          </a:prstGeom>
          <a:noFill/>
          <a:ln>
            <a:noFill/>
          </a:ln>
        </p:spPr>
        <p:txBody>
          <a:bodyPr wrap="square" rtlCol="0">
            <a:spAutoFit/>
          </a:bodyPr>
          <a:lstStyle/>
          <a:p>
            <a:r>
              <a:rPr lang="en-GB" sz="2400" b="1" dirty="0"/>
              <a:t>How do you think Dave feels in both scenarios?</a:t>
            </a:r>
            <a:endParaRPr lang="en-GB" sz="2400" dirty="0"/>
          </a:p>
        </p:txBody>
      </p:sp>
    </p:spTree>
    <p:extLst>
      <p:ext uri="{BB962C8B-B14F-4D97-AF65-F5344CB8AC3E}">
        <p14:creationId xmlns:p14="http://schemas.microsoft.com/office/powerpoint/2010/main" val="2576061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219962" y="0"/>
            <a:ext cx="10153650" cy="828918"/>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What way would help the team?</a:t>
            </a:r>
          </a:p>
        </p:txBody>
      </p:sp>
      <p:sp>
        <p:nvSpPr>
          <p:cNvPr id="3" name="TextBox 2">
            <a:extLst>
              <a:ext uri="{FF2B5EF4-FFF2-40B4-BE49-F238E27FC236}">
                <a16:creationId xmlns:a16="http://schemas.microsoft.com/office/drawing/2014/main" id="{3C201A25-5CCA-114F-9C53-B92073972179}"/>
              </a:ext>
            </a:extLst>
          </p:cNvPr>
          <p:cNvSpPr txBox="1"/>
          <p:nvPr/>
        </p:nvSpPr>
        <p:spPr>
          <a:xfrm>
            <a:off x="600315" y="4167664"/>
            <a:ext cx="4574799" cy="1569660"/>
          </a:xfrm>
          <a:prstGeom prst="rect">
            <a:avLst/>
          </a:prstGeom>
          <a:noFill/>
          <a:ln>
            <a:noFill/>
          </a:ln>
        </p:spPr>
        <p:txBody>
          <a:bodyPr wrap="square" rtlCol="0">
            <a:spAutoFit/>
          </a:bodyPr>
          <a:lstStyle/>
          <a:p>
            <a:r>
              <a:rPr lang="en-GB" sz="2400" b="1" dirty="0"/>
              <a:t>Gemma struggles to make long passes and keeps losing the ball. Her team mates, shout at her and give her no encouragement. </a:t>
            </a:r>
            <a:endParaRPr lang="en-GB" sz="2400" dirty="0"/>
          </a:p>
        </p:txBody>
      </p:sp>
      <p:sp>
        <p:nvSpPr>
          <p:cNvPr id="5" name="TextBox 4">
            <a:extLst>
              <a:ext uri="{FF2B5EF4-FFF2-40B4-BE49-F238E27FC236}">
                <a16:creationId xmlns:a16="http://schemas.microsoft.com/office/drawing/2014/main" id="{C1350C06-73C3-8546-8199-4272744FCC8A}"/>
              </a:ext>
            </a:extLst>
          </p:cNvPr>
          <p:cNvSpPr txBox="1"/>
          <p:nvPr/>
        </p:nvSpPr>
        <p:spPr>
          <a:xfrm>
            <a:off x="6494252" y="4167664"/>
            <a:ext cx="5360030" cy="1938992"/>
          </a:xfrm>
          <a:prstGeom prst="rect">
            <a:avLst/>
          </a:prstGeom>
          <a:noFill/>
          <a:ln>
            <a:noFill/>
          </a:ln>
        </p:spPr>
        <p:txBody>
          <a:bodyPr wrap="square" rtlCol="0">
            <a:spAutoFit/>
          </a:bodyPr>
          <a:lstStyle/>
          <a:p>
            <a:r>
              <a:rPr lang="en-GB" sz="2400" b="1" dirty="0"/>
              <a:t>Gemma struggles to make long passes and keeps losing the ball. Her team mates change tactics and try and create short passes for Gemma. They give her lots of positive encouragement. </a:t>
            </a:r>
            <a:endParaRPr lang="en-GB" sz="2400" dirty="0"/>
          </a:p>
        </p:txBody>
      </p:sp>
      <p:sp>
        <p:nvSpPr>
          <p:cNvPr id="10" name="TextBox 9">
            <a:extLst>
              <a:ext uri="{FF2B5EF4-FFF2-40B4-BE49-F238E27FC236}">
                <a16:creationId xmlns:a16="http://schemas.microsoft.com/office/drawing/2014/main" id="{DAADC19E-FDE1-BD4E-AAD4-2B30F2A05543}"/>
              </a:ext>
            </a:extLst>
          </p:cNvPr>
          <p:cNvSpPr txBox="1"/>
          <p:nvPr/>
        </p:nvSpPr>
        <p:spPr>
          <a:xfrm>
            <a:off x="3065201" y="6396335"/>
            <a:ext cx="7051565" cy="461665"/>
          </a:xfrm>
          <a:prstGeom prst="rect">
            <a:avLst/>
          </a:prstGeom>
          <a:noFill/>
          <a:ln>
            <a:noFill/>
          </a:ln>
        </p:spPr>
        <p:txBody>
          <a:bodyPr wrap="square" rtlCol="0">
            <a:spAutoFit/>
          </a:bodyPr>
          <a:lstStyle/>
          <a:p>
            <a:r>
              <a:rPr lang="en-GB" sz="2400" b="1" dirty="0"/>
              <a:t>How do you think Gemma feels in both scenarios?</a:t>
            </a:r>
            <a:endParaRPr lang="en-GB" sz="2400" dirty="0"/>
          </a:p>
        </p:txBody>
      </p:sp>
      <p:pic>
        <p:nvPicPr>
          <p:cNvPr id="2" name="Picture 1">
            <a:extLst>
              <a:ext uri="{FF2B5EF4-FFF2-40B4-BE49-F238E27FC236}">
                <a16:creationId xmlns:a16="http://schemas.microsoft.com/office/drawing/2014/main" id="{ADB955F6-2E13-9440-A08B-35AFD7BFCB0B}"/>
              </a:ext>
            </a:extLst>
          </p:cNvPr>
          <p:cNvPicPr>
            <a:picLocks noChangeAspect="1"/>
          </p:cNvPicPr>
          <p:nvPr/>
        </p:nvPicPr>
        <p:blipFill>
          <a:blip r:embed="rId2"/>
          <a:stretch>
            <a:fillRect/>
          </a:stretch>
        </p:blipFill>
        <p:spPr>
          <a:xfrm>
            <a:off x="3874312" y="1118597"/>
            <a:ext cx="4238557" cy="2822879"/>
          </a:xfrm>
          <a:prstGeom prst="rect">
            <a:avLst/>
          </a:prstGeom>
        </p:spPr>
      </p:pic>
    </p:spTree>
    <p:extLst>
      <p:ext uri="{BB962C8B-B14F-4D97-AF65-F5344CB8AC3E}">
        <p14:creationId xmlns:p14="http://schemas.microsoft.com/office/powerpoint/2010/main" val="19591964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72565</TotalTime>
  <Words>775</Words>
  <Application>Microsoft Macintosh PowerPoint</Application>
  <PresentationFormat>Widescreen</PresentationFormat>
  <Paragraphs>68</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Calibri Light</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118</cp:revision>
  <dcterms:created xsi:type="dcterms:W3CDTF">2015-12-16T03:40:36Z</dcterms:created>
  <dcterms:modified xsi:type="dcterms:W3CDTF">2025-11-10T02:37:12Z</dcterms:modified>
</cp:coreProperties>
</file>